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318" r:id="rId2"/>
    <p:sldId id="319" r:id="rId3"/>
    <p:sldId id="280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1"/>
    <p:restoredTop sz="94715"/>
  </p:normalViewPr>
  <p:slideViewPr>
    <p:cSldViewPr snapToGrid="0">
      <p:cViewPr>
        <p:scale>
          <a:sx n="89" d="100"/>
          <a:sy n="89" d="100"/>
        </p:scale>
        <p:origin x="472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799B8D-8438-B04E-8D4E-1C5A8B97A5EC}" type="datetimeFigureOut">
              <a:rPr kumimoji="1" lang="zh-CN" altLang="en-US" smtClean="0"/>
              <a:t>2024/11/16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EE5727-32E0-A04A-B708-51396EFBD3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8842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D29C0-D5B0-F14F-84FF-54A2FCCCC073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0698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D29C0-D5B0-F14F-84FF-54A2FCCCC073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6926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DFA899-F78A-C46D-5EC6-45EAF25042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831B69-FF55-A8DC-DD9F-793E31AB28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213542-63B1-5F1C-D6E1-880B8E02A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7C35-A4C7-614C-9F80-007FCE89875F}" type="datetimeFigureOut">
              <a:rPr kumimoji="1" lang="zh-CN" altLang="en-US" smtClean="0"/>
              <a:t>2024/11/16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940744-CF6E-1133-7EE3-4ACF78E7C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A913E0-B298-AAC8-B86B-D8B863472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011A9-8219-4A4B-9A48-2946C9FC3C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1979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3F949E-5BCF-F8C6-5F62-9B2DFE79E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703358A-B08D-5804-76DD-73FFCA499E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F3FACD-8564-BC2E-ECF7-3E8572C1C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7C35-A4C7-614C-9F80-007FCE89875F}" type="datetimeFigureOut">
              <a:rPr kumimoji="1" lang="zh-CN" altLang="en-US" smtClean="0"/>
              <a:t>2024/11/16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2E9C58-F7DB-8C90-E0E1-C7558C349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403A98-E61E-F5B9-E5D8-DF59D0710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011A9-8219-4A4B-9A48-2946C9FC3C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1086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B505CA5-837A-659B-93E6-7CF9EF60EE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9D78B48-15F0-2B4D-AF3C-861C8B7647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4FDC13-7D8B-688F-EA11-F1DBB5657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7C35-A4C7-614C-9F80-007FCE89875F}" type="datetimeFigureOut">
              <a:rPr kumimoji="1" lang="zh-CN" altLang="en-US" smtClean="0"/>
              <a:t>2024/11/16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2F8443-E483-C90A-A5BF-EFCCC28E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CDE060-9A14-88CA-4609-C40332374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011A9-8219-4A4B-9A48-2946C9FC3C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0279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EBAF81-9B08-DDB8-72A5-F88424509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F7E144-5FC7-9BEF-1409-764D912B6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4C1DAB-7E22-A661-0BBD-E972B8145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7C35-A4C7-614C-9F80-007FCE89875F}" type="datetimeFigureOut">
              <a:rPr kumimoji="1" lang="zh-CN" altLang="en-US" smtClean="0"/>
              <a:t>2024/11/16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2285EA-BE97-2165-142B-4EC056F95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5D7F81-C509-51EC-CD02-9EDC088A3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011A9-8219-4A4B-9A48-2946C9FC3C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1881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F6B8FC-BE62-F442-3D94-F967A0507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7EE2C9-8632-DC5B-6E83-5C5537905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A835D5-0805-04B5-C962-A232E43BF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7C35-A4C7-614C-9F80-007FCE89875F}" type="datetimeFigureOut">
              <a:rPr kumimoji="1" lang="zh-CN" altLang="en-US" smtClean="0"/>
              <a:t>2024/11/16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3E13E9-CCEF-EC8B-35C3-E2A5D87D4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9EF269-2940-1CEF-B69E-C9EDAD426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011A9-8219-4A4B-9A48-2946C9FC3C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4670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4848BE-29A8-C4AA-942C-3EF459282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CC8200-9E09-2F24-776D-2AA036A6C6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7F22B29-54F1-4CE4-AD01-CB3B63467E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8A5DE9-EEFC-6AC6-9621-E2EC92D71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7C35-A4C7-614C-9F80-007FCE89875F}" type="datetimeFigureOut">
              <a:rPr kumimoji="1" lang="zh-CN" altLang="en-US" smtClean="0"/>
              <a:t>2024/11/16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90CB29A-955F-FE4E-68B0-10BAB0B88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2B5B5CB-E411-D1A6-3178-9B04F6AC0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011A9-8219-4A4B-9A48-2946C9FC3C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4673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A7F44D-F9CC-79F2-C96D-825C0DCBE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C23DAF-8759-B48E-636C-2CBA86A59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BAF4E41-CA7B-1CD2-6DE0-B474AA75BE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934F23-D6D3-009B-258E-68CC36637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A5C21D0-ACA9-0C76-B2AD-A0966D3861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8E1CCEC-4C33-8E57-48AA-B3B775AFC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7C35-A4C7-614C-9F80-007FCE89875F}" type="datetimeFigureOut">
              <a:rPr kumimoji="1" lang="zh-CN" altLang="en-US" smtClean="0"/>
              <a:t>2024/11/16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3A88624-FB6D-B86E-CC46-98B638F25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B7F9FB2-428D-781A-04C6-E64E749C0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011A9-8219-4A4B-9A48-2946C9FC3C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4684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A1264F-55B9-97E8-13F5-D24C758EB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1152825-B722-6A8F-BA9D-BE175137B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7C35-A4C7-614C-9F80-007FCE89875F}" type="datetimeFigureOut">
              <a:rPr kumimoji="1" lang="zh-CN" altLang="en-US" smtClean="0"/>
              <a:t>2024/11/16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A900BDC-519A-216A-B498-02C6FC10F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4F5620B-CC62-620D-04F5-2C1938B34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011A9-8219-4A4B-9A48-2946C9FC3C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5934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9F9B5C2-31F1-2C45-47AD-757F61693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7C35-A4C7-614C-9F80-007FCE89875F}" type="datetimeFigureOut">
              <a:rPr kumimoji="1" lang="zh-CN" altLang="en-US" smtClean="0"/>
              <a:t>2024/11/16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C2569AE-CB32-D151-23B5-B33BC154E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040D0C-4DE8-DFB8-21ED-1502DAC68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011A9-8219-4A4B-9A48-2946C9FC3C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9175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237374-7A85-03B4-A02A-51D9DA2B4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2357C3-F920-74C3-EDAE-FE3FC88E6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DE02210-C918-FEFA-8F94-E8A986AE3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28CE554-E223-AE9D-9DF5-2F9B0E1BD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7C35-A4C7-614C-9F80-007FCE89875F}" type="datetimeFigureOut">
              <a:rPr kumimoji="1" lang="zh-CN" altLang="en-US" smtClean="0"/>
              <a:t>2024/11/16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ABD608A-60A2-FEA2-5BDB-501501D56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142D193-054D-9F37-3453-2A9FF22FA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011A9-8219-4A4B-9A48-2946C9FC3C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9124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AED2F4-4F37-805A-893C-02010A481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9501C11-E1AB-4995-10E3-74B978BA70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FD2348-4915-41BE-E7EC-0C4070B77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EAC9E2C-AF3F-4ADC-2284-6D98B9DA5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7C35-A4C7-614C-9F80-007FCE89875F}" type="datetimeFigureOut">
              <a:rPr kumimoji="1" lang="zh-CN" altLang="en-US" smtClean="0"/>
              <a:t>2024/11/16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E16769-27F1-83DC-4980-6B3721BA7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1BD7CB-E248-E68C-6125-14259A5C5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011A9-8219-4A4B-9A48-2946C9FC3C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1404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47B1726-B717-DB4F-0FA3-7463E64BD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D3A4F0-6205-9134-2716-7F9EE8CDF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9B6554-3215-3044-D297-0239B11B9B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17C35-A4C7-614C-9F80-007FCE89875F}" type="datetimeFigureOut">
              <a:rPr kumimoji="1" lang="zh-CN" altLang="en-US" smtClean="0"/>
              <a:t>2024/11/16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FAF1FF-164F-9EF2-467D-18F41A2CFF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18EE5F-3B8E-DB6E-AD8D-EFE24BEF92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011A9-8219-4A4B-9A48-2946C9FC3C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3295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gif"/><Relationship Id="rId3" Type="http://schemas.openxmlformats.org/officeDocument/2006/relationships/image" Target="../media/image6.png"/><Relationship Id="rId7" Type="http://schemas.openxmlformats.org/officeDocument/2006/relationships/image" Target="../media/image8.gif"/><Relationship Id="rId12" Type="http://schemas.openxmlformats.org/officeDocument/2006/relationships/hyperlink" Target="https://github.com/172698691/INF581-Projec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hyperlink" Target="https://github.com/MiSFiT5/INF554_Project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10.png"/><Relationship Id="rId14" Type="http://schemas.openxmlformats.org/officeDocument/2006/relationships/hyperlink" Target="https://github.com/172698691/INF-585/tree/main/inf585_lab_code/scenes_inf585/project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755C728-AA76-EDE5-B56D-E4DCD38ECDC8}"/>
              </a:ext>
            </a:extLst>
          </p:cNvPr>
          <p:cNvSpPr/>
          <p:nvPr/>
        </p:nvSpPr>
        <p:spPr>
          <a:xfrm>
            <a:off x="0" y="0"/>
            <a:ext cx="12192000" cy="7499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6DD5F41-E109-6D3D-9881-260415F42304}"/>
              </a:ext>
            </a:extLst>
          </p:cNvPr>
          <p:cNvSpPr txBox="1"/>
          <p:nvPr/>
        </p:nvSpPr>
        <p:spPr>
          <a:xfrm>
            <a:off x="-30719" y="42061"/>
            <a:ext cx="3153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 dirty="0" err="1">
                <a:solidFill>
                  <a:schemeClr val="bg1"/>
                </a:solidFill>
              </a:rPr>
              <a:t>Heyuan</a:t>
            </a:r>
            <a:r>
              <a:rPr kumimoji="1" lang="en-US" altLang="zh-CN" sz="3600" b="1" dirty="0">
                <a:solidFill>
                  <a:schemeClr val="bg1"/>
                </a:solidFill>
              </a:rPr>
              <a:t> LIU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6BA9EE4-3069-09C3-64F3-DF76EB81A274}"/>
              </a:ext>
            </a:extLst>
          </p:cNvPr>
          <p:cNvSpPr txBox="1"/>
          <p:nvPr/>
        </p:nvSpPr>
        <p:spPr>
          <a:xfrm>
            <a:off x="9156326" y="42061"/>
            <a:ext cx="285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i="1" dirty="0">
                <a:solidFill>
                  <a:schemeClr val="bg1"/>
                </a:solidFill>
              </a:rPr>
              <a:t>Ongoing Projects</a:t>
            </a:r>
          </a:p>
        </p:txBody>
      </p:sp>
      <p:pic>
        <p:nvPicPr>
          <p:cNvPr id="2" name="图片 1" descr="黑白色的标志&#10;&#10;中度可信度描述已自动生成">
            <a:extLst>
              <a:ext uri="{FF2B5EF4-FFF2-40B4-BE49-F238E27FC236}">
                <a16:creationId xmlns:a16="http://schemas.microsoft.com/office/drawing/2014/main" id="{922B0947-5241-B167-F19F-F94E1DD7F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970" y="1443405"/>
            <a:ext cx="522746" cy="909579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D8A1ACF7-4A5B-574A-67A4-ED468828A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3711" y="2536862"/>
            <a:ext cx="2860041" cy="71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C55323E-294A-395F-A3B9-C63F610CCB81}"/>
              </a:ext>
            </a:extLst>
          </p:cNvPr>
          <p:cNvSpPr txBox="1"/>
          <p:nvPr/>
        </p:nvSpPr>
        <p:spPr>
          <a:xfrm>
            <a:off x="296374" y="1559302"/>
            <a:ext cx="2826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CN" b="1" dirty="0">
                <a:latin typeface="-apple-system"/>
              </a:rPr>
              <a:t>3D Luggage Detection </a:t>
            </a:r>
          </a:p>
          <a:p>
            <a:pPr algn="ctr"/>
            <a:r>
              <a:rPr kumimoji="1" lang="en" altLang="zh-CN" b="1" dirty="0">
                <a:latin typeface="-apple-system"/>
              </a:rPr>
              <a:t>for Lost Packages in Airport</a:t>
            </a:r>
            <a:endParaRPr kumimoji="1" lang="en-US" altLang="zh-CN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C1DC063-AD7C-9E50-7715-E1D2D3B9D2F0}"/>
              </a:ext>
            </a:extLst>
          </p:cNvPr>
          <p:cNvSpPr txBox="1"/>
          <p:nvPr/>
        </p:nvSpPr>
        <p:spPr>
          <a:xfrm>
            <a:off x="478248" y="2310710"/>
            <a:ext cx="2462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Cham" panose="020B0502040504020204" pitchFamily="34" charset="0"/>
              </a:rPr>
              <a:t>Industrial Research Project</a:t>
            </a:r>
          </a:p>
          <a:p>
            <a:pPr algn="ctr"/>
            <a:r>
              <a:rPr kumimoji="1" lang="en-US" altLang="zh-CN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Cham" panose="020B0502040504020204" pitchFamily="34" charset="0"/>
              </a:rPr>
              <a:t>Sept. 2024 to Mar. 2025</a:t>
            </a:r>
            <a:endParaRPr kumimoji="1" lang="zh-CN" altLang="en-US" sz="1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oto Sans Cham" panose="020B0502040504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3863CBD-51D2-C9CB-DB3A-071D4A15F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4635" y="1219120"/>
            <a:ext cx="4222729" cy="218318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B2F12FA-2025-778D-0BFA-D2E33FECC14A}"/>
              </a:ext>
            </a:extLst>
          </p:cNvPr>
          <p:cNvSpPr txBox="1"/>
          <p:nvPr/>
        </p:nvSpPr>
        <p:spPr>
          <a:xfrm>
            <a:off x="296374" y="4142574"/>
            <a:ext cx="3046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CN" b="1" dirty="0">
                <a:latin typeface="-apple-system"/>
              </a:rPr>
              <a:t>AI for Wild-Fire and Extreme Weather Prediction</a:t>
            </a:r>
            <a:endParaRPr kumimoji="1" lang="en-US" altLang="zh-CN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14F0C57-2B44-56B5-7866-44685601387B}"/>
              </a:ext>
            </a:extLst>
          </p:cNvPr>
          <p:cNvSpPr txBox="1"/>
          <p:nvPr/>
        </p:nvSpPr>
        <p:spPr>
          <a:xfrm>
            <a:off x="588505" y="4869605"/>
            <a:ext cx="24626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Cham" panose="020B0502040504020204" pitchFamily="34" charset="0"/>
              </a:rPr>
              <a:t>Research Project</a:t>
            </a:r>
          </a:p>
          <a:p>
            <a:pPr algn="ctr"/>
            <a:endParaRPr kumimoji="1" lang="en-US" altLang="zh-CN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oto Sans Cham" panose="020B0502040504020204" pitchFamily="34" charset="0"/>
            </a:endParaRPr>
          </a:p>
          <a:p>
            <a:pPr algn="ctr"/>
            <a:r>
              <a:rPr kumimoji="1"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Cham" panose="020B0502040504020204" pitchFamily="34" charset="0"/>
              </a:rPr>
              <a:t>Inspired from </a:t>
            </a:r>
            <a:r>
              <a:rPr kumimoji="1" lang="en-US" altLang="zh-CN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Cham" panose="020B0502040504020204" pitchFamily="34" charset="0"/>
              </a:rPr>
              <a:t>FourCastNet</a:t>
            </a:r>
            <a:r>
              <a:rPr kumimoji="1"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Cham" panose="020B0502040504020204" pitchFamily="34" charset="0"/>
              </a:rPr>
              <a:t> and </a:t>
            </a:r>
            <a:r>
              <a:rPr kumimoji="1" lang="en-US" altLang="zh-CN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Cham" panose="020B0502040504020204" pitchFamily="34" charset="0"/>
              </a:rPr>
              <a:t>GraphCast</a:t>
            </a:r>
            <a:r>
              <a:rPr kumimoji="1"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Cham" panose="020B0502040504020204" pitchFamily="34" charset="0"/>
              </a:rPr>
              <a:t>,</a:t>
            </a:r>
          </a:p>
          <a:p>
            <a:pPr algn="ctr"/>
            <a:r>
              <a:rPr kumimoji="1"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Cham" panose="020B0502040504020204" pitchFamily="34" charset="0"/>
              </a:rPr>
              <a:t>Find out solutions in GNN, PINN.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7F49F93-5419-E008-050B-801718B22E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9737" y="3871473"/>
            <a:ext cx="3692526" cy="242929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F84E3EA4-498E-8528-77D0-D9CE22973040}"/>
              </a:ext>
            </a:extLst>
          </p:cNvPr>
          <p:cNvSpPr txBox="1"/>
          <p:nvPr/>
        </p:nvSpPr>
        <p:spPr>
          <a:xfrm>
            <a:off x="4698821" y="6300766"/>
            <a:ext cx="27943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/>
              <a:t>Examples in </a:t>
            </a:r>
            <a:r>
              <a:rPr kumimoji="1" lang="en-US" altLang="zh-CN" sz="1200" b="1" dirty="0" err="1"/>
              <a:t>FourCastNet</a:t>
            </a:r>
            <a:r>
              <a:rPr kumimoji="1" lang="en-US" altLang="zh-CN" sz="1200" b="1" dirty="0"/>
              <a:t> from Nvidia</a:t>
            </a:r>
            <a:endParaRPr kumimoji="1" lang="zh-CN" altLang="en-US" sz="1200" b="1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0FC6CA71-B717-D821-950E-E5F777C720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6068" y="4788905"/>
            <a:ext cx="2183610" cy="71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81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E1F71C48-2916-E205-9BA5-84D0F76D3E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80" t="1668" r="3901" b="11198"/>
          <a:stretch/>
        </p:blipFill>
        <p:spPr>
          <a:xfrm>
            <a:off x="10067652" y="1572402"/>
            <a:ext cx="1360230" cy="81360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F9898B0-2F56-FAE3-0A83-E492F4F603B2}"/>
              </a:ext>
            </a:extLst>
          </p:cNvPr>
          <p:cNvSpPr txBox="1"/>
          <p:nvPr/>
        </p:nvSpPr>
        <p:spPr>
          <a:xfrm>
            <a:off x="587650" y="148787"/>
            <a:ext cx="3167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/>
              <a:t>École Polytechnique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FBF090-393F-D54E-428B-D5770E6CF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15C8F-381F-5944-B9DF-71525050CD0D}" type="slidenum">
              <a:rPr kumimoji="1" lang="zh-CN" altLang="en-US" smtClean="0"/>
              <a:t>2</a:t>
            </a:fld>
            <a:endParaRPr kumimoji="1" lang="zh-CN" altLang="en-US"/>
          </a:p>
        </p:txBody>
      </p:sp>
      <p:pic>
        <p:nvPicPr>
          <p:cNvPr id="4" name="图片 3" descr="黑白色的标志&#10;&#10;中度可信度描述已自动生成">
            <a:extLst>
              <a:ext uri="{FF2B5EF4-FFF2-40B4-BE49-F238E27FC236}">
                <a16:creationId xmlns:a16="http://schemas.microsoft.com/office/drawing/2014/main" id="{1B965DA5-BF95-8E72-E65B-B7AF35D24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801" y="102819"/>
            <a:ext cx="392551" cy="68304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255B3DD-B581-FE94-DA55-46110D71B910}"/>
              </a:ext>
            </a:extLst>
          </p:cNvPr>
          <p:cNvSpPr txBox="1"/>
          <p:nvPr/>
        </p:nvSpPr>
        <p:spPr>
          <a:xfrm>
            <a:off x="554994" y="1138392"/>
            <a:ext cx="4494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" altLang="zh-CN" b="1" i="0" dirty="0">
                <a:solidFill>
                  <a:srgbClr val="202124"/>
                </a:solidFill>
                <a:effectLst/>
                <a:latin typeface="Inter"/>
              </a:rPr>
              <a:t>Extractive Summarization with Discourse Graphs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F8640F7-F28F-8189-38CD-427B636BAAA0}"/>
              </a:ext>
            </a:extLst>
          </p:cNvPr>
          <p:cNvSpPr txBox="1"/>
          <p:nvPr/>
        </p:nvSpPr>
        <p:spPr>
          <a:xfrm>
            <a:off x="6378480" y="1109388"/>
            <a:ext cx="1091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base"/>
            <a:r>
              <a:rPr lang="en" altLang="zh-CN" b="1" i="0" dirty="0">
                <a:solidFill>
                  <a:srgbClr val="202124"/>
                </a:solidFill>
                <a:effectLst/>
                <a:latin typeface="Inter"/>
              </a:rPr>
              <a:t>Navi-UAV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9F7FD25-4968-124F-82BC-8C8AAE617027}"/>
              </a:ext>
            </a:extLst>
          </p:cNvPr>
          <p:cNvSpPr txBox="1"/>
          <p:nvPr/>
        </p:nvSpPr>
        <p:spPr>
          <a:xfrm>
            <a:off x="9156326" y="42061"/>
            <a:ext cx="2853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i="1" dirty="0" err="1"/>
              <a:t>Heyuan</a:t>
            </a:r>
            <a:r>
              <a:rPr kumimoji="1" lang="en-US" altLang="zh-CN" sz="2000" b="1" i="1" dirty="0"/>
              <a:t> LIU </a:t>
            </a:r>
          </a:p>
          <a:p>
            <a:pPr algn="ctr"/>
            <a:r>
              <a:rPr kumimoji="1" lang="en-US" altLang="zh-CN" sz="2000" b="1" i="1" dirty="0" err="1"/>
              <a:t>MSc&amp;T</a:t>
            </a:r>
            <a:r>
              <a:rPr kumimoji="1" lang="en-US" altLang="zh-CN" sz="2000" b="1" i="1" dirty="0"/>
              <a:t> </a:t>
            </a:r>
            <a:r>
              <a:rPr kumimoji="1" lang="en-US" altLang="zh-CN" sz="2000" b="1" i="1" dirty="0" err="1"/>
              <a:t>AiViC</a:t>
            </a:r>
            <a:endParaRPr kumimoji="1" lang="en-US" altLang="zh-CN" sz="2000" b="1" i="1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39E9FFF-E6BC-0320-E049-3565D5170149}"/>
              </a:ext>
            </a:extLst>
          </p:cNvPr>
          <p:cNvSpPr/>
          <p:nvPr/>
        </p:nvSpPr>
        <p:spPr>
          <a:xfrm>
            <a:off x="2612936" y="1764226"/>
            <a:ext cx="1687178" cy="203846"/>
          </a:xfrm>
          <a:prstGeom prst="rect">
            <a:avLst/>
          </a:prstGeom>
          <a:solidFill>
            <a:srgbClr val="0042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 dirty="0"/>
              <a:t>NLP</a:t>
            </a:r>
            <a:endParaRPr kumimoji="1" lang="zh-CN" altLang="en-US" sz="1100" b="1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15FDA49-4D86-C954-1B04-59F5B3964899}"/>
              </a:ext>
            </a:extLst>
          </p:cNvPr>
          <p:cNvSpPr/>
          <p:nvPr/>
        </p:nvSpPr>
        <p:spPr>
          <a:xfrm>
            <a:off x="593405" y="2085460"/>
            <a:ext cx="1687179" cy="203846"/>
          </a:xfrm>
          <a:prstGeom prst="rect">
            <a:avLst/>
          </a:prstGeom>
          <a:solidFill>
            <a:srgbClr val="0042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 dirty="0"/>
              <a:t>Graph Neural Network</a:t>
            </a:r>
            <a:endParaRPr kumimoji="1" lang="zh-CN" altLang="en-US" sz="1100" b="1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4A6729B-9122-0EF1-4E4A-4D54B197E1F6}"/>
              </a:ext>
            </a:extLst>
          </p:cNvPr>
          <p:cNvSpPr/>
          <p:nvPr/>
        </p:nvSpPr>
        <p:spPr>
          <a:xfrm>
            <a:off x="593404" y="1775359"/>
            <a:ext cx="1687180" cy="203846"/>
          </a:xfrm>
          <a:prstGeom prst="rect">
            <a:avLst/>
          </a:prstGeom>
          <a:solidFill>
            <a:srgbClr val="0042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 dirty="0"/>
              <a:t>Deep Learning</a:t>
            </a:r>
            <a:endParaRPr kumimoji="1" lang="zh-CN" altLang="en-US" sz="1100" b="1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C9330A0-A00C-5DE5-078C-08AE9F045476}"/>
              </a:ext>
            </a:extLst>
          </p:cNvPr>
          <p:cNvSpPr/>
          <p:nvPr/>
        </p:nvSpPr>
        <p:spPr>
          <a:xfrm>
            <a:off x="8477086" y="2391636"/>
            <a:ext cx="1805526" cy="281993"/>
          </a:xfrm>
          <a:prstGeom prst="rect">
            <a:avLst/>
          </a:prstGeom>
          <a:solidFill>
            <a:srgbClr val="0042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 dirty="0"/>
              <a:t>Reinforcement Learning</a:t>
            </a:r>
            <a:endParaRPr kumimoji="1" lang="zh-CN" altLang="en-US" sz="1100" b="1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1F64D2D-FACE-8B78-A622-F9FBFE489FCB}"/>
              </a:ext>
            </a:extLst>
          </p:cNvPr>
          <p:cNvSpPr txBox="1"/>
          <p:nvPr/>
        </p:nvSpPr>
        <p:spPr>
          <a:xfrm>
            <a:off x="3382204" y="53687"/>
            <a:ext cx="487992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dirty="0">
                <a:solidFill>
                  <a:srgbClr val="00426A"/>
                </a:solidFill>
              </a:rPr>
              <a:t>Projects in M1</a:t>
            </a:r>
          </a:p>
          <a:p>
            <a:pPr algn="ctr"/>
            <a:r>
              <a:rPr kumimoji="1" lang="en-US" altLang="zh-CN" b="1" i="1" dirty="0">
                <a:solidFill>
                  <a:srgbClr val="00426A"/>
                </a:solidFill>
              </a:rPr>
              <a:t>Multiple AI &amp; CS techniques Could be useful 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8907E1B-D533-C1D4-8923-A35B6E734057}"/>
              </a:ext>
            </a:extLst>
          </p:cNvPr>
          <p:cNvSpPr/>
          <p:nvPr/>
        </p:nvSpPr>
        <p:spPr>
          <a:xfrm>
            <a:off x="6378480" y="2402705"/>
            <a:ext cx="1805526" cy="277000"/>
          </a:xfrm>
          <a:prstGeom prst="rect">
            <a:avLst/>
          </a:prstGeom>
          <a:solidFill>
            <a:srgbClr val="0042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 dirty="0"/>
              <a:t>Drones Control</a:t>
            </a:r>
            <a:endParaRPr kumimoji="1" lang="zh-CN" altLang="en-US" sz="1100" b="1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AEA4484-F2EC-D1C7-A80F-435FEE90718A}"/>
              </a:ext>
            </a:extLst>
          </p:cNvPr>
          <p:cNvSpPr/>
          <p:nvPr/>
        </p:nvSpPr>
        <p:spPr>
          <a:xfrm>
            <a:off x="6378480" y="2803200"/>
            <a:ext cx="1805526" cy="281993"/>
          </a:xfrm>
          <a:prstGeom prst="rect">
            <a:avLst/>
          </a:prstGeom>
          <a:solidFill>
            <a:srgbClr val="0042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 dirty="0"/>
              <a:t>DDPG</a:t>
            </a:r>
            <a:endParaRPr kumimoji="1" lang="zh-CN" altLang="en-US" sz="1100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DE2E356-060A-C65C-9C54-E80966134064}"/>
              </a:ext>
            </a:extLst>
          </p:cNvPr>
          <p:cNvSpPr txBox="1"/>
          <p:nvPr/>
        </p:nvSpPr>
        <p:spPr>
          <a:xfrm>
            <a:off x="6334847" y="1659991"/>
            <a:ext cx="22701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100" b="1" dirty="0"/>
              <a:t>Drones Control with 0 Violations</a:t>
            </a:r>
          </a:p>
          <a:p>
            <a:pPr algn="ctr"/>
            <a:r>
              <a:rPr kumimoji="1" lang="en-US" altLang="zh-CN" sz="1100" b="1" dirty="0"/>
              <a:t>In Complex Environment</a:t>
            </a:r>
            <a:endParaRPr kumimoji="1" lang="zh-CN" altLang="en-US" sz="1100" b="1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A269A89-CCC2-BCD8-3BF4-32578A11D1C6}"/>
              </a:ext>
            </a:extLst>
          </p:cNvPr>
          <p:cNvSpPr txBox="1"/>
          <p:nvPr/>
        </p:nvSpPr>
        <p:spPr>
          <a:xfrm>
            <a:off x="554994" y="2409588"/>
            <a:ext cx="44489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/>
              <a:t>Data</a:t>
            </a:r>
            <a:r>
              <a:rPr kumimoji="1" lang="en-US" altLang="zh-CN" sz="1400" dirty="0"/>
              <a:t>: </a:t>
            </a:r>
          </a:p>
          <a:p>
            <a:r>
              <a:rPr kumimoji="1" lang="en-US" altLang="zh-CN" sz="1400" dirty="0"/>
              <a:t>420 Conversations with architectures and Context</a:t>
            </a:r>
          </a:p>
          <a:p>
            <a:r>
              <a:rPr kumimoji="1" lang="en-US" altLang="zh-CN" sz="1400" b="1" dirty="0"/>
              <a:t>Mission</a:t>
            </a:r>
            <a:r>
              <a:rPr kumimoji="1" lang="en-US" altLang="zh-CN" sz="1400" dirty="0"/>
              <a:t>: </a:t>
            </a:r>
          </a:p>
          <a:p>
            <a:r>
              <a:rPr kumimoji="1" lang="en-US" altLang="zh-CN" sz="1400" dirty="0"/>
              <a:t>Identify the  important statements</a:t>
            </a:r>
          </a:p>
          <a:p>
            <a:r>
              <a:rPr kumimoji="1" lang="en-US" altLang="zh-CN" sz="1400" dirty="0"/>
              <a:t>Link: </a:t>
            </a:r>
            <a:r>
              <a:rPr kumimoji="1" lang="en-US" altLang="zh-CN" sz="1400" dirty="0">
                <a:hlinkClick r:id="rId5"/>
              </a:rPr>
              <a:t>https://github.com/MiSFiT5/INF554_Project</a:t>
            </a:r>
            <a:r>
              <a:rPr kumimoji="1" lang="en-US" altLang="zh-CN" sz="1400" dirty="0"/>
              <a:t>  </a:t>
            </a:r>
            <a:endParaRPr kumimoji="1" lang="zh-CN" altLang="en-US" sz="1400" dirty="0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636808AE-FBEF-30F1-75A6-65BDAC50E1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5020" y="1348164"/>
            <a:ext cx="1169552" cy="116955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70A794B-B862-B7B7-F66D-5561F16D0AEF}"/>
              </a:ext>
            </a:extLst>
          </p:cNvPr>
          <p:cNvSpPr/>
          <p:nvPr/>
        </p:nvSpPr>
        <p:spPr>
          <a:xfrm>
            <a:off x="629934" y="4278715"/>
            <a:ext cx="2060230" cy="182308"/>
          </a:xfrm>
          <a:prstGeom prst="rect">
            <a:avLst/>
          </a:prstGeom>
          <a:solidFill>
            <a:srgbClr val="0042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 dirty="0"/>
              <a:t>Computer Vision</a:t>
            </a:r>
            <a:endParaRPr kumimoji="1" lang="zh-CN" altLang="en-US" sz="11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8E2E0EC-1D0D-CA58-3941-7B6C433989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0503" y="3830102"/>
            <a:ext cx="1709266" cy="747804"/>
          </a:xfrm>
          <a:prstGeom prst="rect">
            <a:avLst/>
          </a:prstGeom>
        </p:spPr>
      </p:pic>
      <p:pic>
        <p:nvPicPr>
          <p:cNvPr id="9" name="图片 8" descr="人的脸被修图上卡通人物&#10;&#10;描述已自动生成">
            <a:extLst>
              <a:ext uri="{FF2B5EF4-FFF2-40B4-BE49-F238E27FC236}">
                <a16:creationId xmlns:a16="http://schemas.microsoft.com/office/drawing/2014/main" id="{5651DC71-1D3A-D169-D27B-74256D0D0B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934" y="4740550"/>
            <a:ext cx="1201314" cy="455560"/>
          </a:xfrm>
          <a:prstGeom prst="rect">
            <a:avLst/>
          </a:prstGeom>
        </p:spPr>
      </p:pic>
      <p:pic>
        <p:nvPicPr>
          <p:cNvPr id="10" name="图片 9" descr="卡通人物&#10;&#10;描述已自动生成">
            <a:extLst>
              <a:ext uri="{FF2B5EF4-FFF2-40B4-BE49-F238E27FC236}">
                <a16:creationId xmlns:a16="http://schemas.microsoft.com/office/drawing/2014/main" id="{2B0DB4B3-E763-83E7-5A04-CB1EC9C03E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34" y="5345533"/>
            <a:ext cx="1201314" cy="457033"/>
          </a:xfrm>
          <a:prstGeom prst="rect">
            <a:avLst/>
          </a:prstGeom>
        </p:spPr>
      </p:pic>
      <p:pic>
        <p:nvPicPr>
          <p:cNvPr id="11" name="图片 10" descr="人的脸被修图上卡通人物&#10;&#10;中度可信度描述已自动生成">
            <a:extLst>
              <a:ext uri="{FF2B5EF4-FFF2-40B4-BE49-F238E27FC236}">
                <a16:creationId xmlns:a16="http://schemas.microsoft.com/office/drawing/2014/main" id="{2EC167DC-2479-BC16-DD00-EB7F183C64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28006" y="5351607"/>
            <a:ext cx="1201314" cy="452484"/>
          </a:xfrm>
          <a:prstGeom prst="rect">
            <a:avLst/>
          </a:prstGeom>
        </p:spPr>
      </p:pic>
      <p:pic>
        <p:nvPicPr>
          <p:cNvPr id="12" name="图片 11" descr="人的脸被修图过&#10;&#10;中度可信度描述已自动生成">
            <a:extLst>
              <a:ext uri="{FF2B5EF4-FFF2-40B4-BE49-F238E27FC236}">
                <a16:creationId xmlns:a16="http://schemas.microsoft.com/office/drawing/2014/main" id="{7355478C-4F4F-20E4-41EA-8A1DF1BE6C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28006" y="4722742"/>
            <a:ext cx="1201314" cy="44689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9403BD7-ABE2-D597-7E31-0270A483BDD1}"/>
              </a:ext>
            </a:extLst>
          </p:cNvPr>
          <p:cNvSpPr txBox="1"/>
          <p:nvPr/>
        </p:nvSpPr>
        <p:spPr>
          <a:xfrm>
            <a:off x="587650" y="3834672"/>
            <a:ext cx="169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base"/>
            <a:r>
              <a:rPr lang="en" altLang="zh-CN" b="1" i="0" dirty="0" err="1">
                <a:solidFill>
                  <a:srgbClr val="202124"/>
                </a:solidFill>
                <a:effectLst/>
                <a:latin typeface="Inter"/>
              </a:rPr>
              <a:t>Vtuber-Genshin</a:t>
            </a:r>
            <a:endParaRPr lang="en" altLang="zh-CN" b="1" i="0" dirty="0">
              <a:solidFill>
                <a:srgbClr val="202124"/>
              </a:solidFill>
              <a:effectLst/>
              <a:latin typeface="Inter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DD06C1A-A1DF-98CC-0A8F-9394B6B30071}"/>
              </a:ext>
            </a:extLst>
          </p:cNvPr>
          <p:cNvSpPr txBox="1"/>
          <p:nvPr/>
        </p:nvSpPr>
        <p:spPr>
          <a:xfrm>
            <a:off x="565095" y="5984533"/>
            <a:ext cx="4111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/>
              <a:t>Face Tracker</a:t>
            </a:r>
            <a:endParaRPr kumimoji="1" lang="en-US" altLang="zh-CN" sz="1400" dirty="0"/>
          </a:p>
          <a:p>
            <a:r>
              <a:rPr kumimoji="1" lang="en-US" altLang="zh-CN" sz="1400" dirty="0"/>
              <a:t>Link: </a:t>
            </a:r>
            <a:r>
              <a:rPr kumimoji="1" lang="en-US" altLang="zh-CN" sz="1400" dirty="0">
                <a:hlinkClick r:id="rId5"/>
              </a:rPr>
              <a:t>https://github.com/MiSFiT5/INF554_Project</a:t>
            </a:r>
            <a:r>
              <a:rPr kumimoji="1" lang="en-US" altLang="zh-CN" sz="1400" dirty="0"/>
              <a:t>  </a:t>
            </a:r>
            <a:endParaRPr kumimoji="1" lang="zh-CN" altLang="en-US" sz="1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67EAF2-95A8-0E9A-A333-AB0C6F0DE711}"/>
              </a:ext>
            </a:extLst>
          </p:cNvPr>
          <p:cNvSpPr txBox="1"/>
          <p:nvPr/>
        </p:nvSpPr>
        <p:spPr>
          <a:xfrm>
            <a:off x="6334846" y="3166192"/>
            <a:ext cx="4448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Link: </a:t>
            </a:r>
            <a:r>
              <a:rPr kumimoji="1" lang="en-US" altLang="zh-CN" sz="1400" dirty="0">
                <a:hlinkClick r:id="rId12"/>
              </a:rPr>
              <a:t>https://github.com/172698691/INF581-Project</a:t>
            </a:r>
            <a:r>
              <a:rPr kumimoji="1" lang="en-US" altLang="zh-CN" sz="1400" dirty="0"/>
              <a:t> </a:t>
            </a:r>
            <a:endParaRPr kumimoji="1" lang="zh-CN" altLang="en-US" sz="14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861631F-2F9D-4A9F-626A-CFEBCB6E3922}"/>
              </a:ext>
            </a:extLst>
          </p:cNvPr>
          <p:cNvSpPr txBox="1"/>
          <p:nvPr/>
        </p:nvSpPr>
        <p:spPr>
          <a:xfrm>
            <a:off x="6334846" y="3834672"/>
            <a:ext cx="4904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" altLang="zh-CN" b="1" dirty="0">
                <a:solidFill>
                  <a:srgbClr val="202124"/>
                </a:solidFill>
                <a:latin typeface="Inter"/>
              </a:rPr>
              <a:t>Precision Collision Dynamics Simulation in Pinball</a:t>
            </a:r>
          </a:p>
        </p:txBody>
      </p:sp>
      <p:pic>
        <p:nvPicPr>
          <p:cNvPr id="19" name="图片 18" descr="电脑屏幕的照片&#10;&#10;中度可信度描述已自动生成">
            <a:extLst>
              <a:ext uri="{FF2B5EF4-FFF2-40B4-BE49-F238E27FC236}">
                <a16:creationId xmlns:a16="http://schemas.microsoft.com/office/drawing/2014/main" id="{EC5240B0-F354-26E2-D2F7-A1408EDE16A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17055" y="4564707"/>
            <a:ext cx="2216979" cy="1247051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DACE05F4-7712-90FA-B3EA-8C912C31B82D}"/>
              </a:ext>
            </a:extLst>
          </p:cNvPr>
          <p:cNvSpPr/>
          <p:nvPr/>
        </p:nvSpPr>
        <p:spPr>
          <a:xfrm>
            <a:off x="8652969" y="4447003"/>
            <a:ext cx="2068045" cy="235408"/>
          </a:xfrm>
          <a:prstGeom prst="rect">
            <a:avLst/>
          </a:prstGeom>
          <a:solidFill>
            <a:srgbClr val="0042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 dirty="0"/>
              <a:t>Computer Animation</a:t>
            </a:r>
            <a:endParaRPr kumimoji="1" lang="zh-CN" altLang="en-US" sz="1100" b="1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9F4C4AE-2CAD-AE0A-F183-216877018262}"/>
              </a:ext>
            </a:extLst>
          </p:cNvPr>
          <p:cNvSpPr/>
          <p:nvPr/>
        </p:nvSpPr>
        <p:spPr>
          <a:xfrm>
            <a:off x="8652968" y="4837002"/>
            <a:ext cx="2068045" cy="448595"/>
          </a:xfrm>
          <a:prstGeom prst="rect">
            <a:avLst/>
          </a:prstGeom>
          <a:solidFill>
            <a:srgbClr val="0042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 dirty="0"/>
              <a:t>Physics Simulation in 3D Graphics</a:t>
            </a:r>
            <a:endParaRPr kumimoji="1" lang="zh-CN" altLang="en-US" sz="1100" b="1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E6F33C7-355E-B333-02EB-0B751A71E24B}"/>
              </a:ext>
            </a:extLst>
          </p:cNvPr>
          <p:cNvSpPr txBox="1"/>
          <p:nvPr/>
        </p:nvSpPr>
        <p:spPr>
          <a:xfrm>
            <a:off x="6334846" y="5885469"/>
            <a:ext cx="44489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Link: </a:t>
            </a:r>
            <a:r>
              <a:rPr kumimoji="1" lang="en-US" altLang="zh-CN" sz="1400" dirty="0">
                <a:hlinkClick r:id="rId14"/>
              </a:rPr>
              <a:t>https://github.com/172698691/INF-585/tree/main/inf585_lab_code/scenes_inf585/project</a:t>
            </a:r>
            <a:r>
              <a:rPr kumimoji="1" lang="en-US" altLang="zh-CN" sz="1400" dirty="0"/>
              <a:t> </a:t>
            </a:r>
          </a:p>
          <a:p>
            <a:r>
              <a:rPr kumimoji="1" lang="en-US" altLang="zh-CN" sz="1400" dirty="0"/>
              <a:t>(Private now)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44396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徽标&#10;&#10;描述已自动生成">
            <a:extLst>
              <a:ext uri="{FF2B5EF4-FFF2-40B4-BE49-F238E27FC236}">
                <a16:creationId xmlns:a16="http://schemas.microsoft.com/office/drawing/2014/main" id="{FBF97E80-5D24-E268-2BE5-A44FD8C35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4" y="92767"/>
            <a:ext cx="1513077" cy="85110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F9898B0-2F56-FAE3-0A83-E492F4F603B2}"/>
              </a:ext>
            </a:extLst>
          </p:cNvPr>
          <p:cNvSpPr txBox="1"/>
          <p:nvPr/>
        </p:nvSpPr>
        <p:spPr>
          <a:xfrm>
            <a:off x="1945000" y="1060969"/>
            <a:ext cx="8638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1600" b="1" i="0" dirty="0">
                <a:effectLst/>
                <a:latin typeface="-apple-system"/>
              </a:rPr>
              <a:t>Identify optimal configuration with a machine learning method in multi-criteria decision analysis</a:t>
            </a:r>
            <a:endParaRPr kumimoji="1" lang="en-US" altLang="zh-CN" sz="1600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EC21DEF-67F7-9CB1-655D-DD28F34D0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386" y="250454"/>
            <a:ext cx="1513077" cy="565866"/>
          </a:xfrm>
          <a:prstGeom prst="rect">
            <a:avLst/>
          </a:prstGeom>
        </p:spPr>
      </p:pic>
      <p:pic>
        <p:nvPicPr>
          <p:cNvPr id="12" name="图片 11" descr="黑白色的标志&#10;&#10;中度可信度描述已自动生成">
            <a:extLst>
              <a:ext uri="{FF2B5EF4-FFF2-40B4-BE49-F238E27FC236}">
                <a16:creationId xmlns:a16="http://schemas.microsoft.com/office/drawing/2014/main" id="{A0E372FF-40D5-DE29-0FD6-A46DDFFA3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3" y="123334"/>
            <a:ext cx="522746" cy="90957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FCC6A0B-E461-189E-1BCF-B82CD3A4C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15C8F-381F-5944-B9DF-71525050CD0D}" type="slidenum">
              <a:rPr kumimoji="1" lang="zh-CN" altLang="en-US" smtClean="0"/>
              <a:t>3</a:t>
            </a:fld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CD878F-86F7-0884-A1E7-1916CBA0D8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699" y="2192937"/>
            <a:ext cx="3861118" cy="1824981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66ACAB4-8E20-7916-FF6B-C5DAF80C91D2}"/>
              </a:ext>
            </a:extLst>
          </p:cNvPr>
          <p:cNvSpPr txBox="1"/>
          <p:nvPr/>
        </p:nvSpPr>
        <p:spPr>
          <a:xfrm>
            <a:off x="9156326" y="42061"/>
            <a:ext cx="2853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i="1" dirty="0" err="1"/>
              <a:t>Heyuan</a:t>
            </a:r>
            <a:r>
              <a:rPr kumimoji="1" lang="en-US" altLang="zh-CN" sz="2000" b="1" i="1" dirty="0"/>
              <a:t> LIU </a:t>
            </a:r>
          </a:p>
          <a:p>
            <a:pPr algn="ctr"/>
            <a:r>
              <a:rPr kumimoji="1" lang="en-US" altLang="zh-CN" sz="2000" b="1" i="1" dirty="0"/>
              <a:t>Research Internship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809979C-4878-B6A6-F73D-A921D7DD7B3B}"/>
              </a:ext>
            </a:extLst>
          </p:cNvPr>
          <p:cNvSpPr txBox="1"/>
          <p:nvPr/>
        </p:nvSpPr>
        <p:spPr>
          <a:xfrm>
            <a:off x="218331" y="1559220"/>
            <a:ext cx="4363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/>
              <a:t>1. Identify the Typical Configurations (data-driven) </a:t>
            </a:r>
          </a:p>
          <a:p>
            <a:r>
              <a:rPr kumimoji="1" lang="en-US" altLang="zh-CN" sz="1400" b="1" dirty="0"/>
              <a:t>from the Optimal Configurations on pareto front</a:t>
            </a:r>
            <a:endParaRPr kumimoji="1" lang="zh-CN" altLang="en-US" sz="1400" b="1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F994EEA6-B845-D34E-5F97-DAE408D3F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600" y="2081292"/>
            <a:ext cx="2888135" cy="2862116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D8E3DEF8-1020-A0CF-5138-4F3CECB758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6305" y="2684025"/>
            <a:ext cx="2474459" cy="1482672"/>
          </a:xfrm>
          <a:prstGeom prst="rect">
            <a:avLst/>
          </a:prstGeom>
        </p:spPr>
      </p:pic>
      <p:sp>
        <p:nvSpPr>
          <p:cNvPr id="32" name="下箭头 31">
            <a:extLst>
              <a:ext uri="{FF2B5EF4-FFF2-40B4-BE49-F238E27FC236}">
                <a16:creationId xmlns:a16="http://schemas.microsoft.com/office/drawing/2014/main" id="{307AA68A-8965-0905-FBA3-6D6DD77D5F81}"/>
              </a:ext>
            </a:extLst>
          </p:cNvPr>
          <p:cNvSpPr/>
          <p:nvPr/>
        </p:nvSpPr>
        <p:spPr>
          <a:xfrm rot="15374843" flipH="1">
            <a:off x="7843950" y="1883583"/>
            <a:ext cx="172860" cy="1282082"/>
          </a:xfrm>
          <a:prstGeom prst="downArrow">
            <a:avLst>
              <a:gd name="adj1" fmla="val 50000"/>
              <a:gd name="adj2" fmla="val 257586"/>
            </a:avLst>
          </a:prstGeom>
          <a:solidFill>
            <a:srgbClr val="C6928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下箭头 32">
            <a:extLst>
              <a:ext uri="{FF2B5EF4-FFF2-40B4-BE49-F238E27FC236}">
                <a16:creationId xmlns:a16="http://schemas.microsoft.com/office/drawing/2014/main" id="{BC44A381-19D5-8945-F0D8-D5A9921D3869}"/>
              </a:ext>
            </a:extLst>
          </p:cNvPr>
          <p:cNvSpPr/>
          <p:nvPr/>
        </p:nvSpPr>
        <p:spPr>
          <a:xfrm rot="15800969" flipH="1">
            <a:off x="8545594" y="2727957"/>
            <a:ext cx="146707" cy="1665041"/>
          </a:xfrm>
          <a:prstGeom prst="downArrow">
            <a:avLst>
              <a:gd name="adj1" fmla="val 50000"/>
              <a:gd name="adj2" fmla="val 156479"/>
            </a:avLst>
          </a:prstGeom>
          <a:solidFill>
            <a:srgbClr val="C6928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下箭头 33">
            <a:extLst>
              <a:ext uri="{FF2B5EF4-FFF2-40B4-BE49-F238E27FC236}">
                <a16:creationId xmlns:a16="http://schemas.microsoft.com/office/drawing/2014/main" id="{500FAB61-287F-3CE6-75BD-B5F58ABFB011}"/>
              </a:ext>
            </a:extLst>
          </p:cNvPr>
          <p:cNvSpPr/>
          <p:nvPr/>
        </p:nvSpPr>
        <p:spPr>
          <a:xfrm rot="15824514" flipH="1">
            <a:off x="8996801" y="2403676"/>
            <a:ext cx="128652" cy="2891341"/>
          </a:xfrm>
          <a:prstGeom prst="downArrow">
            <a:avLst>
              <a:gd name="adj1" fmla="val 50000"/>
              <a:gd name="adj2" fmla="val 121828"/>
            </a:avLst>
          </a:prstGeom>
          <a:solidFill>
            <a:srgbClr val="C6928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灯片编号占位符 11">
            <a:extLst>
              <a:ext uri="{FF2B5EF4-FFF2-40B4-BE49-F238E27FC236}">
                <a16:creationId xmlns:a16="http://schemas.microsoft.com/office/drawing/2014/main" id="{920E7397-FBFD-F366-6F31-35B5019864E6}"/>
              </a:ext>
            </a:extLst>
          </p:cNvPr>
          <p:cNvSpPr txBox="1">
            <a:spLocks/>
          </p:cNvSpPr>
          <p:nvPr/>
        </p:nvSpPr>
        <p:spPr>
          <a:xfrm>
            <a:off x="11950173" y="6268793"/>
            <a:ext cx="1025534" cy="2121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6CE830-2A65-0144-9A18-C0FF4E7101DF}" type="slidenum">
              <a:rPr kumimoji="1" lang="zh-CN" altLang="en-US" smtClean="0"/>
              <a:pPr/>
              <a:t>3</a:t>
            </a:fld>
            <a:endParaRPr kumimoji="1"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56AD694-93E6-034C-7103-FD4AB29C5203}"/>
              </a:ext>
            </a:extLst>
          </p:cNvPr>
          <p:cNvSpPr txBox="1"/>
          <p:nvPr/>
        </p:nvSpPr>
        <p:spPr>
          <a:xfrm>
            <a:off x="5618505" y="1536635"/>
            <a:ext cx="6128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/>
              <a:t>2. Self-Iterative LLM agents for configuration selection with </a:t>
            </a:r>
            <a:r>
              <a:rPr kumimoji="1" lang="en-US" altLang="zh-CN" sz="1400" b="1" dirty="0" err="1"/>
              <a:t>preferneces</a:t>
            </a:r>
            <a:endParaRPr kumimoji="1" lang="zh-CN" altLang="en-US" sz="1400" b="1" dirty="0"/>
          </a:p>
        </p:txBody>
      </p:sp>
      <p:pic>
        <p:nvPicPr>
          <p:cNvPr id="38" name="图片 37" descr="图示&#10;&#10;描述已自动生成">
            <a:extLst>
              <a:ext uri="{FF2B5EF4-FFF2-40B4-BE49-F238E27FC236}">
                <a16:creationId xmlns:a16="http://schemas.microsoft.com/office/drawing/2014/main" id="{DBF41161-75B9-418E-1DB4-0E000EA797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104" y="4775561"/>
            <a:ext cx="4664546" cy="1838907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A5953F65-FA3F-15C9-3E78-751E941FEA1E}"/>
              </a:ext>
            </a:extLst>
          </p:cNvPr>
          <p:cNvSpPr txBox="1"/>
          <p:nvPr/>
        </p:nvSpPr>
        <p:spPr>
          <a:xfrm>
            <a:off x="378558" y="4549754"/>
            <a:ext cx="6841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/>
              <a:t>3. Reinforcement Learning with Multi-Objectives and uncertain Market conditions</a:t>
            </a:r>
            <a:endParaRPr kumimoji="1"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858591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251</Words>
  <Application>Microsoft Macintosh PowerPoint</Application>
  <PresentationFormat>宽屏</PresentationFormat>
  <Paragraphs>54</Paragraphs>
  <Slides>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0" baseType="lpstr">
      <vt:lpstr>-apple-system</vt:lpstr>
      <vt:lpstr>等线</vt:lpstr>
      <vt:lpstr>等线 Light</vt:lpstr>
      <vt:lpstr>Inter</vt:lpstr>
      <vt:lpstr>Arial</vt:lpstr>
      <vt:lpstr>Noto Sans Cham</vt:lpstr>
      <vt:lpstr>Office 主题​​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Heyuan Liu MScT2023</dc:creator>
  <cp:lastModifiedBy>Heyuan Liu MScT2023</cp:lastModifiedBy>
  <cp:revision>2</cp:revision>
  <dcterms:created xsi:type="dcterms:W3CDTF">2024-11-15T23:40:28Z</dcterms:created>
  <dcterms:modified xsi:type="dcterms:W3CDTF">2024-11-16T00:04:46Z</dcterms:modified>
</cp:coreProperties>
</file>